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8" r:id="rId3"/>
    <p:sldId id="276" r:id="rId4"/>
    <p:sldId id="273" r:id="rId5"/>
    <p:sldId id="279" r:id="rId6"/>
    <p:sldId id="280" r:id="rId7"/>
    <p:sldId id="267" r:id="rId8"/>
    <p:sldId id="274" r:id="rId9"/>
    <p:sldId id="275" r:id="rId10"/>
    <p:sldId id="277" r:id="rId11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D"/>
    <a:srgbClr val="FC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 showGuides="1">
      <p:cViewPr varScale="1">
        <p:scale>
          <a:sx n="81" d="100"/>
          <a:sy n="81" d="100"/>
        </p:scale>
        <p:origin x="77" y="173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2025년 9월 3일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2025년 9월 3일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51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8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63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38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158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9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855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1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파이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파이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2025년 9월 3일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izen.org/application/native/guides/graphics/fragment-shader/" TargetMode="External"/><Relationship Id="rId3" Type="http://schemas.openxmlformats.org/officeDocument/2006/relationships/hyperlink" Target="https://vulkan-tutorial.com/Vertex_buffers/Vertex_input_description" TargetMode="External"/><Relationship Id="rId7" Type="http://schemas.openxmlformats.org/officeDocument/2006/relationships/hyperlink" Target="https://learn.microsoft.com/ko-kr/windows/win32/direct3d11/pixel-shader-stage" TargetMode="External"/><Relationship Id="rId2" Type="http://schemas.openxmlformats.org/officeDocument/2006/relationships/hyperlink" Target="https://nikke-kr.com/mm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ko-kr/windows/win32/direct3d11/vertex-shader-stage" TargetMode="External"/><Relationship Id="rId5" Type="http://schemas.openxmlformats.org/officeDocument/2006/relationships/hyperlink" Target="https://docs.tizen.org/application/native/guides/graphics/vertex-shader/" TargetMode="External"/><Relationship Id="rId4" Type="http://schemas.openxmlformats.org/officeDocument/2006/relationships/hyperlink" Target="http://learn.microsoft.com/ko-kr/windows/win32/direct3d11/d3d10-graphics-programming-guide-input-assembler-st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9.gi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9.gif"/><Relationship Id="rId5" Type="http://schemas.openxmlformats.org/officeDocument/2006/relationships/image" Target="../media/image23.png"/><Relationship Id="rId10" Type="http://schemas.openxmlformats.org/officeDocument/2006/relationships/image" Target="../media/image26.jpe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9.gif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9996" y="1268760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Directx3D11 </a:t>
            </a:r>
            <a:r>
              <a:rPr lang="ko-KR" altLang="en-US" sz="5600" dirty="0"/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49996" y="2636912"/>
            <a:ext cx="7516442" cy="1116085"/>
          </a:xfrm>
        </p:spPr>
        <p:txBody>
          <a:bodyPr rtlCol="0">
            <a:norm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렌더링 파이프 라인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66E2AA-66DE-4666-8826-7B0B044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68" y="979840"/>
            <a:ext cx="1368152" cy="24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B64AB-4133-457D-801D-B011392A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3" y="1196752"/>
            <a:ext cx="1687487" cy="892695"/>
          </a:xfrm>
        </p:spPr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2C354-4F13-41E7-ADF1-94773D9B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613" y="2348880"/>
            <a:ext cx="8240215" cy="280831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1800" dirty="0">
                <a:hlinkClick r:id="rId2"/>
              </a:rPr>
              <a:t>https://nikke-kr.com/mmd.html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[Vulkan Tutorial]</a:t>
            </a:r>
          </a:p>
          <a:p>
            <a:r>
              <a:rPr lang="en-US" altLang="ko-KR" sz="1800" dirty="0">
                <a:hlinkClick r:id="rId3"/>
              </a:rPr>
              <a:t>https://vulkan-tutorial.com/Vertex_buffers/Vertex_input_description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[Input-Assembler]</a:t>
            </a:r>
          </a:p>
          <a:p>
            <a:r>
              <a:rPr lang="en-US" altLang="ko-KR" sz="1800" dirty="0">
                <a:hlinkClick r:id="rId4"/>
              </a:rPr>
              <a:t>http://learn.microsoft.com/ko-kr/windows/win32/direct3d11/d3d10-graphics-programming-guide-input-assembler-stage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[vertex shader]</a:t>
            </a:r>
          </a:p>
          <a:p>
            <a:r>
              <a:rPr lang="en-US" altLang="ko-KR" sz="1800" dirty="0">
                <a:hlinkClick r:id="rId5"/>
              </a:rPr>
              <a:t>https://docs.tizen.org/application/native/guides/graphics/vertex-shader/</a:t>
            </a:r>
            <a:endParaRPr lang="en-US" altLang="ko-KR" sz="1800" dirty="0"/>
          </a:p>
          <a:p>
            <a:r>
              <a:rPr lang="en-US" altLang="ko-KR" sz="1800" dirty="0">
                <a:hlinkClick r:id="rId6"/>
              </a:rPr>
              <a:t>https://learn.microsoft.com/ko-kr/windows/win32/direct3d11/vertex-shader-stage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[pixel shader] </a:t>
            </a:r>
          </a:p>
          <a:p>
            <a:r>
              <a:rPr lang="en-US" altLang="ko-KR" sz="1800" dirty="0">
                <a:hlinkClick r:id="rId7"/>
              </a:rPr>
              <a:t>https://learn.microsoft.com/ko-kr/windows/win32/direct3d11/pixel-shader-stage</a:t>
            </a:r>
            <a:endParaRPr lang="en-US" altLang="ko-KR" sz="1800" dirty="0"/>
          </a:p>
          <a:p>
            <a:r>
              <a:rPr lang="en-US" altLang="ko-KR" sz="1800" dirty="0">
                <a:hlinkClick r:id="rId8"/>
              </a:rPr>
              <a:t>https://docs.tizen.org/application/native/guides/graphics/fragment-shader/</a:t>
            </a:r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839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32612" y="2492896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1.</a:t>
            </a:r>
            <a:r>
              <a:rPr lang="ko-KR" altLang="en-US" sz="5600" dirty="0"/>
              <a:t>렌더링 파이프라인</a:t>
            </a:r>
            <a:endParaRPr lang="ko-KR" altLang="en-US" sz="5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36191" y="3912867"/>
            <a:ext cx="6770609" cy="1116085"/>
          </a:xfrm>
        </p:spPr>
        <p:txBody>
          <a:bodyPr rtlCol="0">
            <a:normAutofit/>
          </a:bodyPr>
          <a:lstStyle/>
          <a:p>
            <a:r>
              <a:rPr lang="ko-KR" altLang="en-US" sz="1800" dirty="0"/>
              <a:t>렌더링 파이프라인에서 각 스테이지가 어떤 역할을 하는가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EFB09A-3DE4-4FD0-98E2-FEC3E00D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277" y="3390060"/>
            <a:ext cx="1123757" cy="2060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6DA8A1-2E87-47D7-BE18-A019BB07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013" y="1268760"/>
            <a:ext cx="1184178" cy="1981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CF5B38-7CEA-4BEC-8A87-4A3BFD9CF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434" y="3335394"/>
            <a:ext cx="1123757" cy="2099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2A3D13-F5C4-41FA-BE33-DC90628EB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8908" y="1268760"/>
            <a:ext cx="1225897" cy="19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3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B2A9A8-1C07-4FC4-90DE-A006D2505459}"/>
              </a:ext>
            </a:extLst>
          </p:cNvPr>
          <p:cNvCxnSpPr>
            <a:cxnSpLocks/>
          </p:cNvCxnSpPr>
          <p:nvPr/>
        </p:nvCxnSpPr>
        <p:spPr>
          <a:xfrm>
            <a:off x="5950396" y="2077721"/>
            <a:ext cx="441027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5895" y="434515"/>
            <a:ext cx="3293422" cy="632502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180251" y="3645024"/>
            <a:ext cx="6195986" cy="2730376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렌더링 파이프 라인을 이해합니다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/>
              <a:t>2. Input-Assembler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en-US" altLang="ko-KR" sz="2000" dirty="0" err="1"/>
              <a:t>VertexShader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4. Rasterizer</a:t>
            </a:r>
            <a:r>
              <a:rPr lang="ko-KR" altLang="en-US" sz="2000" dirty="0"/>
              <a:t>를 이해합니다</a:t>
            </a:r>
            <a:endParaRPr lang="en-US" altLang="ko-KR" sz="2000" dirty="0"/>
          </a:p>
          <a:p>
            <a:r>
              <a:rPr lang="en-US" altLang="ko-KR" sz="2000" dirty="0"/>
              <a:t>5. </a:t>
            </a:r>
            <a:r>
              <a:rPr lang="en-US" altLang="ko-KR" sz="2000" dirty="0" err="1"/>
              <a:t>PixelShader</a:t>
            </a:r>
            <a:r>
              <a:rPr lang="ko-KR" altLang="en-US" sz="2000" dirty="0"/>
              <a:t>를 이해합니다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8BD30-1BE7-4F8F-8ABA-3DA422E4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01" y="1124744"/>
            <a:ext cx="1225897" cy="198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B3A11B-9E62-4C05-A6B6-ECB3B7B9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72" y="1124744"/>
            <a:ext cx="1269977" cy="1993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4254B-89DB-414D-92A8-C5547C32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51" y="1130805"/>
            <a:ext cx="1184178" cy="198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B4FFF-AA51-4F88-A8FD-3439A0C0F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1124744"/>
            <a:ext cx="1189383" cy="1981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18CB8-2FB6-45E0-9663-EDD241B513BC}"/>
              </a:ext>
            </a:extLst>
          </p:cNvPr>
          <p:cNvSpPr txBox="1"/>
          <p:nvPr/>
        </p:nvSpPr>
        <p:spPr>
          <a:xfrm>
            <a:off x="5527604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9AE34-1D26-47E1-A680-FA49502AFED2}"/>
              </a:ext>
            </a:extLst>
          </p:cNvPr>
          <p:cNvSpPr txBox="1"/>
          <p:nvPr/>
        </p:nvSpPr>
        <p:spPr>
          <a:xfrm>
            <a:off x="7177018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1D0F0-00C3-4AAD-A16F-00F63BDF1F7B}"/>
              </a:ext>
            </a:extLst>
          </p:cNvPr>
          <p:cNvSpPr txBox="1"/>
          <p:nvPr/>
        </p:nvSpPr>
        <p:spPr>
          <a:xfrm>
            <a:off x="8533651" y="750766"/>
            <a:ext cx="126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Rasterizer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0C327-0247-4B91-BA02-E62CBC1A9127}"/>
              </a:ext>
            </a:extLst>
          </p:cNvPr>
          <p:cNvSpPr txBox="1"/>
          <p:nvPr/>
        </p:nvSpPr>
        <p:spPr>
          <a:xfrm>
            <a:off x="10306349" y="750766"/>
            <a:ext cx="140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PixelShader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602729-96A2-4068-8435-FEB939493A4A}"/>
              </a:ext>
            </a:extLst>
          </p:cNvPr>
          <p:cNvSpPr/>
          <p:nvPr/>
        </p:nvSpPr>
        <p:spPr>
          <a:xfrm>
            <a:off x="824448" y="1268760"/>
            <a:ext cx="3727198" cy="53245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App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::Render()</a:t>
            </a:r>
          </a:p>
          <a:p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color[4] = { 0.0f, 0.0f, 0.0f, 1.0f };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ClearRenderTargetView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m_pRenderTargetView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color);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1 ~ 3 . IA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단계 설정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정점을 어떻게 이어서 그릴 것인지를 선택하는 부분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IASetPrimitiveTopology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D3D11_PRIMITIVE_TOPOLOGY_TRIANGLELIST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1.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버퍼를 </a:t>
            </a:r>
            <a:r>
              <a:rPr lang="ko-KR" altLang="en-US" sz="1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잡아주기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IASetVertexBuffers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(0, 1, &amp;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m_pVertexBuffer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m_VertextBufferStride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m_VertextBufferOffset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2.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입력 레이아웃을 </a:t>
            </a:r>
            <a:r>
              <a:rPr lang="ko-KR" altLang="en-US" sz="1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잡아주기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IASetInputLayout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m_pInputLayout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3.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인덱스 버퍼를 </a:t>
            </a:r>
            <a:r>
              <a:rPr lang="ko-KR" altLang="en-US" sz="1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잡아주기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IASetIndexBuffer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m_pIndexBuffer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DXGI_FORMAT_R16_UINT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4. Vertex Shader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VSSetShader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m_pVertexShader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4. Pixel Shader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PSSetShader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m_pPixelShader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6. </a:t>
            </a:r>
            <a:r>
              <a:rPr lang="ko-KR" alt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그리기</a:t>
            </a:r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DrawIndexed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m_nIndices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0, 0);</a:t>
            </a:r>
          </a:p>
          <a:p>
            <a:endParaRPr lang="ko-KR" alt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m_pSwapChain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-&gt;Present(0, 0);</a:t>
            </a:r>
          </a:p>
          <a:p>
            <a:r>
              <a:rPr lang="en-US" altLang="ko-KR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4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Input-Assembler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1900808"/>
          </a:xfrm>
        </p:spPr>
        <p:txBody>
          <a:bodyPr rtlCol="0">
            <a:normAutofit fontScale="92500" lnSpcReduction="10000"/>
          </a:bodyPr>
          <a:lstStyle/>
          <a:p>
            <a:r>
              <a:rPr lang="ko-KR" altLang="en-US" sz="1600" dirty="0"/>
              <a:t>파이프라인의 첫 번째 단계 </a:t>
            </a:r>
            <a:r>
              <a:rPr lang="en-US" altLang="ko-KR" sz="1600" dirty="0"/>
              <a:t>(IA)</a:t>
            </a:r>
          </a:p>
          <a:p>
            <a:r>
              <a:rPr lang="ko-KR" altLang="en-US" sz="1600" dirty="0"/>
              <a:t>메모리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버텍스</a:t>
            </a:r>
            <a:r>
              <a:rPr lang="ko-KR" altLang="en-US" sz="1600" dirty="0"/>
              <a:t> 버퍼</a:t>
            </a:r>
            <a:r>
              <a:rPr lang="en-US" altLang="ko-KR" sz="1600" dirty="0"/>
              <a:t>/</a:t>
            </a:r>
            <a:r>
              <a:rPr lang="ko-KR" altLang="en-US" sz="1600" dirty="0"/>
              <a:t>인덱스 버퍼</a:t>
            </a:r>
            <a:r>
              <a:rPr lang="en-US" altLang="ko-KR" sz="1600" dirty="0"/>
              <a:t>)</a:t>
            </a:r>
            <a:r>
              <a:rPr lang="ko-KR" altLang="en-US" sz="1600" dirty="0"/>
              <a:t>에서 정점 데이터를 읽어</a:t>
            </a:r>
            <a:br>
              <a:rPr lang="ko-KR" altLang="en-US" sz="1600" dirty="0"/>
            </a:br>
            <a:r>
              <a:rPr lang="en-US" altLang="ko-KR" sz="1600" b="1" dirty="0"/>
              <a:t>Vertex Shader</a:t>
            </a:r>
            <a:r>
              <a:rPr lang="ko-KR" altLang="en-US" sz="1600" b="1" dirty="0"/>
              <a:t>로 전달할 실제 </a:t>
            </a:r>
            <a:r>
              <a:rPr lang="en-US" altLang="ko-KR" sz="1600" b="1" dirty="0"/>
              <a:t>Vertex</a:t>
            </a:r>
            <a:r>
              <a:rPr lang="ko-KR" altLang="en-US" sz="1600" dirty="0"/>
              <a:t> 를 조립합니다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앱의 </a:t>
            </a:r>
            <a:r>
              <a:rPr lang="en-US" altLang="ko-KR" sz="1600" dirty="0"/>
              <a:t>bool App::InitD3D() </a:t>
            </a:r>
            <a:r>
              <a:rPr lang="ko-KR" altLang="en-US" sz="1600" dirty="0"/>
              <a:t>함수 부분을 참고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버텍스의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그릴지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버텍스</a:t>
            </a:r>
            <a:r>
              <a:rPr lang="en-US" altLang="ko-KR" sz="1600" dirty="0"/>
              <a:t> </a:t>
            </a:r>
            <a:r>
              <a:rPr lang="ko-KR" altLang="en-US" sz="1600" dirty="0"/>
              <a:t>버퍼</a:t>
            </a:r>
            <a:r>
              <a:rPr lang="en-US" altLang="ko-KR" sz="1600" dirty="0"/>
              <a:t>, </a:t>
            </a:r>
            <a:r>
              <a:rPr lang="ko-KR" altLang="en-US" sz="1600" dirty="0"/>
              <a:t>인덱스 버퍼를 설정한다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 err="1"/>
              <a:t>랜더링할때</a:t>
            </a:r>
            <a:r>
              <a:rPr lang="ko-KR" altLang="en-US" sz="1600" dirty="0"/>
              <a:t> 버퍼를 조합해서 </a:t>
            </a:r>
            <a:r>
              <a:rPr lang="en-US" altLang="ko-KR" sz="1600" dirty="0"/>
              <a:t>Vertex Shader</a:t>
            </a:r>
            <a:r>
              <a:rPr lang="ko-KR" altLang="en-US" sz="1600" dirty="0"/>
              <a:t>에 전달할 </a:t>
            </a:r>
            <a:r>
              <a:rPr lang="ko-KR" altLang="en-US" sz="1600" dirty="0" err="1"/>
              <a:t>버텍스</a:t>
            </a:r>
            <a:r>
              <a:rPr lang="ko-KR" altLang="en-US" sz="1600" dirty="0"/>
              <a:t> 정보를 만듭니다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/>
              <a:t>버텍스는</a:t>
            </a:r>
            <a:r>
              <a:rPr lang="ko-KR" altLang="en-US" sz="1600" dirty="0"/>
              <a:t> </a:t>
            </a:r>
            <a:r>
              <a:rPr lang="ko-KR" altLang="en-US" sz="1600" b="1" dirty="0"/>
              <a:t>하나 이상의 버퍼</a:t>
            </a:r>
            <a:r>
              <a:rPr lang="ko-KR" altLang="en-US" sz="1600" dirty="0"/>
              <a:t>에서 조립 가능 </a:t>
            </a:r>
            <a:r>
              <a:rPr lang="en-US" altLang="ko-KR" sz="1600" dirty="0"/>
              <a:t>(</a:t>
            </a:r>
            <a:r>
              <a:rPr lang="ko-KR" altLang="en-US" sz="1600" dirty="0"/>
              <a:t>보통 하나에 </a:t>
            </a:r>
            <a:r>
              <a:rPr lang="en-US" altLang="ko-KR" sz="1600" dirty="0" err="1"/>
              <a:t>Position+UV+Color</a:t>
            </a:r>
            <a:r>
              <a:rPr lang="en-US" altLang="ko-KR" sz="1600" dirty="0"/>
              <a:t> 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832B0A3-2DB5-4980-BB2C-4A782F6009FA}"/>
              </a:ext>
            </a:extLst>
          </p:cNvPr>
          <p:cNvCxnSpPr>
            <a:cxnSpLocks/>
          </p:cNvCxnSpPr>
          <p:nvPr/>
        </p:nvCxnSpPr>
        <p:spPr>
          <a:xfrm>
            <a:off x="3502124" y="6220285"/>
            <a:ext cx="592388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588E08A-4ED3-4F14-9092-8EB4BC80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96" y="4275662"/>
            <a:ext cx="1448228" cy="24235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00F5EB-9635-4ADF-9F73-3BA5205C7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006" y="4236341"/>
            <a:ext cx="1492941" cy="24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209D8-7338-42A2-8C3B-4981FCB9A0B6}"/>
              </a:ext>
            </a:extLst>
          </p:cNvPr>
          <p:cNvSpPr txBox="1"/>
          <p:nvPr/>
        </p:nvSpPr>
        <p:spPr>
          <a:xfrm>
            <a:off x="2163925" y="3906330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489861-795E-4654-BD27-5A7B2DD74D18}"/>
              </a:ext>
            </a:extLst>
          </p:cNvPr>
          <p:cNvSpPr txBox="1"/>
          <p:nvPr/>
        </p:nvSpPr>
        <p:spPr>
          <a:xfrm>
            <a:off x="9558391" y="38670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DDBABE-334D-417C-B9EA-2BC1A1CAC47D}"/>
              </a:ext>
            </a:extLst>
          </p:cNvPr>
          <p:cNvSpPr/>
          <p:nvPr/>
        </p:nvSpPr>
        <p:spPr>
          <a:xfrm>
            <a:off x="3790156" y="4222807"/>
            <a:ext cx="54842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정점을 어떻게 이어서 그릴 것인지를 선택하는 부분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IASetPrimitiveTopology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2F4F4F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D3D11_PRIMITIVE_TOPOLOGY_TRIANGLELIST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IASetVertexBuffers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(0, 1, &amp;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m_pVertexBuffer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&amp;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m_VertextBufferStride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&amp;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m_VertextBufferOffset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IASetInputLayout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m_pInputLayout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m_pDeviceContext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IASetIndexBuffer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m_pIndexBuffer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</a:t>
            </a:r>
            <a:r>
              <a:rPr lang="en-US" altLang="ko-KR" sz="1100" dirty="0">
                <a:solidFill>
                  <a:srgbClr val="2F4F4F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DXGI_FORMAT_R16_UINT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"/>
                <a:ea typeface="돋움체" panose="020B0609000101010101" pitchFamily="49" charset="-127"/>
              </a:rPr>
              <a:t>, 0);</a:t>
            </a:r>
            <a:endParaRPr lang="ko-KR" altLang="en-US" sz="1100" dirty="0">
              <a:latin typeface="conso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FD59A-9D5D-4B04-8296-93DFDD0A0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469" y="5456808"/>
            <a:ext cx="2934109" cy="11336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CA289C-F686-4BBF-A373-42D59849E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IA [</a:t>
            </a:r>
            <a:r>
              <a:rPr lang="en-US" altLang="ko-KR" sz="4000" dirty="0" err="1"/>
              <a:t>PrimitiveTopology</a:t>
            </a:r>
            <a:r>
              <a:rPr lang="en-US" altLang="ko-KR" sz="4000" dirty="0"/>
              <a:t>]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325107" y="1640735"/>
            <a:ext cx="6013143" cy="2451170"/>
          </a:xfrm>
        </p:spPr>
        <p:txBody>
          <a:bodyPr rtlCol="0">
            <a:normAutofit fontScale="55000" lnSpcReduction="20000"/>
          </a:bodyPr>
          <a:lstStyle/>
          <a:p>
            <a:r>
              <a:rPr lang="en-US" altLang="ko-KR" b="1" dirty="0"/>
              <a:t>Primitive</a:t>
            </a:r>
            <a:r>
              <a:rPr lang="en-US" altLang="ko-KR" dirty="0"/>
              <a:t> : </a:t>
            </a:r>
          </a:p>
          <a:p>
            <a:pPr lvl="1"/>
            <a:r>
              <a:rPr lang="ko-KR" altLang="en-US" dirty="0"/>
              <a:t>그래픽스 파이프라인에서 그려지는 기본 도형 단위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점</a:t>
            </a:r>
            <a:r>
              <a:rPr lang="en-US" altLang="ko-KR" dirty="0"/>
              <a:t>(Point), </a:t>
            </a:r>
            <a:r>
              <a:rPr lang="ko-KR" altLang="en-US" dirty="0"/>
              <a:t>선</a:t>
            </a:r>
            <a:r>
              <a:rPr lang="en-US" altLang="ko-KR" dirty="0"/>
              <a:t>(Line), </a:t>
            </a:r>
            <a:r>
              <a:rPr lang="ko-KR" altLang="en-US" dirty="0"/>
              <a:t>삼각형</a:t>
            </a:r>
            <a:r>
              <a:rPr lang="en-US" altLang="ko-KR" dirty="0"/>
              <a:t>(Triangle) </a:t>
            </a:r>
            <a:r>
              <a:rPr lang="ko-KR" altLang="en-US" dirty="0"/>
              <a:t>등을 통칭합니다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주요 </a:t>
            </a:r>
            <a:r>
              <a:rPr lang="en-US" altLang="ko-KR" b="1" dirty="0"/>
              <a:t>Primitive Topology</a:t>
            </a:r>
          </a:p>
          <a:p>
            <a:pPr lvl="1"/>
            <a:r>
              <a:rPr lang="en-US" altLang="ko-KR" dirty="0"/>
              <a:t>Point List : </a:t>
            </a:r>
            <a:r>
              <a:rPr lang="ko-KR" altLang="en-US" dirty="0"/>
              <a:t>독립적인 점들</a:t>
            </a:r>
          </a:p>
          <a:p>
            <a:pPr lvl="1"/>
            <a:r>
              <a:rPr lang="en-US" altLang="ko-KR" dirty="0"/>
              <a:t>Line List : </a:t>
            </a:r>
            <a:r>
              <a:rPr lang="ko-KR" altLang="en-US" dirty="0"/>
              <a:t>독립적인 선분 </a:t>
            </a:r>
            <a:r>
              <a:rPr lang="en-US" altLang="ko-KR" dirty="0"/>
              <a:t>(</a:t>
            </a:r>
            <a:r>
              <a:rPr lang="ko-KR" altLang="en-US" dirty="0"/>
              <a:t>두 점 </a:t>
            </a:r>
            <a:r>
              <a:rPr lang="en-US" altLang="ko-KR" dirty="0"/>
              <a:t>= </a:t>
            </a:r>
            <a:r>
              <a:rPr lang="ko-KR" altLang="en-US" dirty="0"/>
              <a:t>한 선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Line Strip : </a:t>
            </a:r>
            <a:r>
              <a:rPr lang="ko-KR" altLang="en-US" dirty="0"/>
              <a:t>연결된 선분들</a:t>
            </a:r>
          </a:p>
          <a:p>
            <a:pPr lvl="1"/>
            <a:r>
              <a:rPr lang="en-US" altLang="ko-KR" dirty="0"/>
              <a:t>Triangle List : </a:t>
            </a:r>
            <a:r>
              <a:rPr lang="ko-KR" altLang="en-US" dirty="0"/>
              <a:t>독립적인 삼각형 </a:t>
            </a:r>
            <a:r>
              <a:rPr lang="en-US" altLang="ko-KR" dirty="0"/>
              <a:t>(</a:t>
            </a:r>
            <a:r>
              <a:rPr lang="ko-KR" altLang="en-US" dirty="0"/>
              <a:t>세 점 </a:t>
            </a:r>
            <a:r>
              <a:rPr lang="en-US" altLang="ko-KR" dirty="0"/>
              <a:t>= </a:t>
            </a:r>
            <a:r>
              <a:rPr lang="ko-KR" altLang="en-US" dirty="0"/>
              <a:t>한 삼각형</a:t>
            </a:r>
            <a:r>
              <a:rPr lang="en-US" altLang="ko-KR" dirty="0"/>
              <a:t>) → </a:t>
            </a:r>
            <a:r>
              <a:rPr lang="ko-KR" altLang="en-US" dirty="0"/>
              <a:t>가장 많이 사용</a:t>
            </a:r>
          </a:p>
          <a:p>
            <a:pPr lvl="1"/>
            <a:r>
              <a:rPr lang="en-US" altLang="ko-KR" dirty="0"/>
              <a:t>Triangle Strip : </a:t>
            </a:r>
            <a:r>
              <a:rPr lang="ko-KR" altLang="en-US" dirty="0"/>
              <a:t>연결된 삼각형들 </a:t>
            </a:r>
            <a:r>
              <a:rPr lang="en-US" altLang="ko-KR" dirty="0"/>
              <a:t>(</a:t>
            </a:r>
            <a:r>
              <a:rPr lang="ko-KR" altLang="en-US" dirty="0"/>
              <a:t>정점 재사용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500C47-DB9F-4B5E-A8B2-08982DF14D89}"/>
              </a:ext>
            </a:extLst>
          </p:cNvPr>
          <p:cNvCxnSpPr>
            <a:cxnSpLocks/>
          </p:cNvCxnSpPr>
          <p:nvPr/>
        </p:nvCxnSpPr>
        <p:spPr>
          <a:xfrm>
            <a:off x="3502124" y="6220285"/>
            <a:ext cx="592388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2EA8777-9B98-4BDF-B070-960745B9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96" y="4275662"/>
            <a:ext cx="1448228" cy="2423566"/>
          </a:xfrm>
          <a:prstGeom prst="rect">
            <a:avLst/>
          </a:prstGeom>
        </p:spPr>
      </p:pic>
      <p:sp>
        <p:nvSpPr>
          <p:cNvPr id="18" name="내용 개체 틀 13">
            <a:extLst>
              <a:ext uri="{FF2B5EF4-FFF2-40B4-BE49-F238E27FC236}">
                <a16:creationId xmlns:a16="http://schemas.microsoft.com/office/drawing/2014/main" id="{6DFA6004-F0BC-4FAF-8FE4-7248F71881C3}"/>
              </a:ext>
            </a:extLst>
          </p:cNvPr>
          <p:cNvSpPr txBox="1">
            <a:spLocks/>
          </p:cNvSpPr>
          <p:nvPr/>
        </p:nvSpPr>
        <p:spPr>
          <a:xfrm>
            <a:off x="7157754" y="1748883"/>
            <a:ext cx="4481274" cy="2485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46888" indent="-246888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126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784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441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70992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7568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Winding Direction (</a:t>
            </a:r>
            <a:r>
              <a:rPr lang="ko-KR" altLang="en-US" b="1" dirty="0"/>
              <a:t>정점 나열 방향</a:t>
            </a:r>
            <a:r>
              <a:rPr lang="en-US" altLang="ko-KR" b="1" dirty="0"/>
              <a:t>)</a:t>
            </a:r>
            <a:r>
              <a:rPr lang="en-US" altLang="ko-KR" dirty="0"/>
              <a:t> : </a:t>
            </a:r>
          </a:p>
          <a:p>
            <a:pPr lvl="1"/>
            <a:r>
              <a:rPr lang="ko-KR" altLang="en-US" dirty="0"/>
              <a:t>삼각형의 앞</a:t>
            </a:r>
            <a:r>
              <a:rPr lang="en-US" altLang="ko-KR" dirty="0"/>
              <a:t>/</a:t>
            </a:r>
            <a:r>
              <a:rPr lang="ko-KR" altLang="en-US" dirty="0"/>
              <a:t>뒤 판정 기준</a:t>
            </a:r>
            <a:endParaRPr lang="en-US" altLang="ko-KR" dirty="0"/>
          </a:p>
          <a:p>
            <a:pPr lvl="1"/>
            <a:r>
              <a:rPr lang="ko-KR" altLang="en-US" dirty="0"/>
              <a:t>기본값</a:t>
            </a:r>
            <a:r>
              <a:rPr lang="en-US" altLang="ko-KR" dirty="0"/>
              <a:t>: </a:t>
            </a:r>
            <a:r>
              <a:rPr lang="en-US" altLang="ko-KR" b="1" dirty="0"/>
              <a:t>CW = Front face</a:t>
            </a:r>
            <a:r>
              <a:rPr lang="en-US" altLang="ko-KR" dirty="0"/>
              <a:t>, CCW = Back face</a:t>
            </a:r>
            <a:endParaRPr lang="ko-KR" altLang="en-US" dirty="0"/>
          </a:p>
          <a:p>
            <a:r>
              <a:rPr lang="en-US" altLang="ko-KR" b="1" dirty="0"/>
              <a:t>Strip </a:t>
            </a:r>
            <a:r>
              <a:rPr lang="ko-KR" altLang="en-US" b="1" dirty="0"/>
              <a:t>생성과 </a:t>
            </a:r>
            <a:r>
              <a:rPr lang="en-US" altLang="ko-KR" b="1" dirty="0"/>
              <a:t>Restart</a:t>
            </a:r>
          </a:p>
          <a:p>
            <a:pPr lvl="1"/>
            <a:r>
              <a:rPr lang="en-US" altLang="ko-KR" dirty="0"/>
              <a:t>Line Strip, Triangle Strip </a:t>
            </a:r>
            <a:r>
              <a:rPr lang="ko-KR" altLang="en-US" dirty="0"/>
              <a:t>등은 여러 도형을 공유 정점으로 연결 가능</a:t>
            </a:r>
            <a:endParaRPr lang="en-US" altLang="ko-KR" dirty="0"/>
          </a:p>
          <a:p>
            <a:pPr lvl="1"/>
            <a:r>
              <a:rPr lang="ko-KR" altLang="en-US" dirty="0"/>
              <a:t>특수 인덱스 </a:t>
            </a:r>
            <a:r>
              <a:rPr lang="en-US" altLang="ko-KR" dirty="0"/>
              <a:t>-1 (0xFFFF / 0xFFFFFFFF) </a:t>
            </a:r>
            <a:r>
              <a:rPr lang="ko-KR" altLang="en-US" dirty="0"/>
              <a:t>또는 </a:t>
            </a:r>
            <a:r>
              <a:rPr lang="en-US" altLang="ko-KR" dirty="0" err="1"/>
              <a:t>RestartStrip</a:t>
            </a:r>
            <a:r>
              <a:rPr lang="en-US" altLang="ko-KR" dirty="0"/>
              <a:t>() </a:t>
            </a:r>
            <a:r>
              <a:rPr lang="ko-KR" altLang="en-US" dirty="0"/>
              <a:t>호출로 새 </a:t>
            </a:r>
            <a:r>
              <a:rPr lang="en-US" altLang="ko-KR" dirty="0"/>
              <a:t>Strip </a:t>
            </a:r>
            <a:r>
              <a:rPr lang="ko-KR" altLang="en-US" dirty="0"/>
              <a:t>시작 가능</a:t>
            </a:r>
          </a:p>
          <a:p>
            <a:r>
              <a:rPr lang="en-US" altLang="ko-KR" b="1" dirty="0"/>
              <a:t>ID3D11DeviceContext::</a:t>
            </a:r>
            <a:r>
              <a:rPr lang="en-US" altLang="ko-KR" b="1" dirty="0" err="1"/>
              <a:t>IASetPrimitiveTopology</a:t>
            </a:r>
            <a:r>
              <a:rPr lang="en-US" altLang="ko-KR" b="1" dirty="0"/>
              <a:t>(topology);</a:t>
            </a:r>
          </a:p>
          <a:p>
            <a:pPr lvl="1"/>
            <a:r>
              <a:rPr lang="en-US" altLang="ko-KR" dirty="0"/>
              <a:t>Input Assembler </a:t>
            </a:r>
            <a:r>
              <a:rPr lang="ko-KR" altLang="en-US" dirty="0"/>
              <a:t>단계에서 사용할 </a:t>
            </a:r>
            <a:r>
              <a:rPr lang="en-US" altLang="ko-KR" dirty="0"/>
              <a:t>Primitive Topology </a:t>
            </a:r>
            <a:r>
              <a:rPr lang="ko-KR" altLang="en-US" dirty="0"/>
              <a:t>지정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4" name="Picture 6" descr="diagram of vertex ordering for primitive types">
            <a:extLst>
              <a:ext uri="{FF2B5EF4-FFF2-40B4-BE49-F238E27FC236}">
                <a16:creationId xmlns:a16="http://schemas.microsoft.com/office/drawing/2014/main" id="{8274053E-63C1-4475-BE39-5D3F8323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63" y="4187202"/>
            <a:ext cx="1604845" cy="264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F23339-D198-4AB2-AD0D-3CFCC60AE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5062153"/>
            <a:ext cx="3099246" cy="7375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943A67-C713-4681-9122-A4FF79FBB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006" y="4236341"/>
            <a:ext cx="1492941" cy="2487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CF6860-2013-49B7-AC22-8A371290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660" y="284941"/>
            <a:ext cx="1592470" cy="1243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CEFA0B-0CE1-49DC-961E-6063DE2FF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5004FB-38D0-4EE7-A8D7-21AAB91F11DB}"/>
              </a:ext>
            </a:extLst>
          </p:cNvPr>
          <p:cNvSpPr txBox="1"/>
          <p:nvPr/>
        </p:nvSpPr>
        <p:spPr>
          <a:xfrm>
            <a:off x="2163925" y="3906330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3CB6C6-FEF3-4D7A-A4D3-AC66A02CFCAE}"/>
              </a:ext>
            </a:extLst>
          </p:cNvPr>
          <p:cNvSpPr txBox="1"/>
          <p:nvPr/>
        </p:nvSpPr>
        <p:spPr>
          <a:xfrm>
            <a:off x="9558391" y="38670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4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 rtlCol="0">
            <a:normAutofit/>
          </a:bodyPr>
          <a:lstStyle/>
          <a:p>
            <a:r>
              <a:rPr lang="en-US" altLang="ko-KR" sz="4000" dirty="0"/>
              <a:t>IA [Vertex Buffer]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325107" y="1718365"/>
            <a:ext cx="6013143" cy="2451170"/>
          </a:xfrm>
        </p:spPr>
        <p:txBody>
          <a:bodyPr rtlCol="0">
            <a:normAutofit fontScale="62500" lnSpcReduction="20000"/>
          </a:bodyPr>
          <a:lstStyle/>
          <a:p>
            <a:r>
              <a:rPr lang="en-US" altLang="ko-KR" b="1" dirty="0"/>
              <a:t>Vertex Buffer</a:t>
            </a:r>
            <a:r>
              <a:rPr lang="en-US" altLang="ko-KR" dirty="0"/>
              <a:t> : </a:t>
            </a:r>
          </a:p>
          <a:p>
            <a:pPr lvl="1"/>
            <a:r>
              <a:rPr lang="ko-KR" altLang="en-US" dirty="0"/>
              <a:t>정점</a:t>
            </a:r>
            <a:r>
              <a:rPr lang="en-US" altLang="ko-KR" dirty="0"/>
              <a:t>(Vertex) </a:t>
            </a:r>
            <a:r>
              <a:rPr lang="ko-KR" altLang="en-US" dirty="0"/>
              <a:t>데이터를 담는 </a:t>
            </a:r>
            <a:r>
              <a:rPr lang="en-US" altLang="ko-KR" dirty="0"/>
              <a:t>GPU </a:t>
            </a:r>
            <a:r>
              <a:rPr lang="ko-KR" altLang="en-US" dirty="0"/>
              <a:t>메모리 버퍼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정점 정보</a:t>
            </a:r>
            <a:r>
              <a:rPr lang="en-US" altLang="ko-KR" dirty="0"/>
              <a:t>: </a:t>
            </a:r>
            <a:r>
              <a:rPr lang="ko-KR" altLang="en-US" dirty="0"/>
              <a:t>위치</a:t>
            </a:r>
            <a:r>
              <a:rPr lang="en-US" altLang="ko-KR" dirty="0"/>
              <a:t>(Position), </a:t>
            </a:r>
            <a:r>
              <a:rPr lang="ko-KR" altLang="en-US" dirty="0"/>
              <a:t>색상</a:t>
            </a:r>
            <a:r>
              <a:rPr lang="en-US" altLang="ko-KR" dirty="0"/>
              <a:t>(Color), </a:t>
            </a:r>
            <a:r>
              <a:rPr lang="ko-KR" altLang="en-US" dirty="0"/>
              <a:t>법선</a:t>
            </a:r>
            <a:r>
              <a:rPr lang="en-US" altLang="ko-KR" dirty="0"/>
              <a:t>(Normal), UV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이 정보를 </a:t>
            </a:r>
            <a:r>
              <a:rPr lang="en-US" altLang="ko-KR" dirty="0"/>
              <a:t>Vertex Shader</a:t>
            </a:r>
            <a:r>
              <a:rPr lang="ko-KR" altLang="en-US" dirty="0"/>
              <a:t>에게 전달합니다</a:t>
            </a:r>
            <a:endParaRPr lang="en-US" altLang="ko-KR" dirty="0"/>
          </a:p>
          <a:p>
            <a:r>
              <a:rPr lang="ko-KR" altLang="en-US" b="1" dirty="0"/>
              <a:t>주의사항</a:t>
            </a:r>
            <a:endParaRPr lang="en-US" altLang="ko-KR" b="1" dirty="0"/>
          </a:p>
          <a:p>
            <a:pPr lvl="1"/>
            <a:r>
              <a:rPr lang="ko-KR" altLang="en-US" dirty="0"/>
              <a:t>나의 버퍼에 위치</a:t>
            </a:r>
            <a:r>
              <a:rPr lang="en-US" altLang="ko-KR" dirty="0"/>
              <a:t>+UV+</a:t>
            </a:r>
            <a:r>
              <a:rPr lang="ko-KR" altLang="en-US" dirty="0"/>
              <a:t>색상 등 모든 속성을 담을 수 있음</a:t>
            </a:r>
          </a:p>
          <a:p>
            <a:pPr lvl="1"/>
            <a:r>
              <a:rPr lang="ko-KR" altLang="en-US" dirty="0"/>
              <a:t>여러 개의 버퍼에 속성을 분리해서 담을 수도 있음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위치</a:t>
            </a:r>
            <a:r>
              <a:rPr lang="en-US" altLang="ko-KR" dirty="0"/>
              <a:t>/UV </a:t>
            </a:r>
            <a:r>
              <a:rPr lang="ko-KR" altLang="en-US" dirty="0"/>
              <a:t>따로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버퍼 연결 시 슬롯</a:t>
            </a:r>
            <a:r>
              <a:rPr lang="en-US" altLang="ko-KR" dirty="0"/>
              <a:t>(slot) </a:t>
            </a:r>
            <a:r>
              <a:rPr lang="ko-KR" altLang="en-US" dirty="0"/>
              <a:t>번호로 지정 → </a:t>
            </a:r>
            <a:r>
              <a:rPr lang="en-US" altLang="ko-KR" dirty="0" err="1"/>
              <a:t>IASetVertexBuffers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500C47-DB9F-4B5E-A8B2-08982DF14D89}"/>
              </a:ext>
            </a:extLst>
          </p:cNvPr>
          <p:cNvCxnSpPr>
            <a:cxnSpLocks/>
          </p:cNvCxnSpPr>
          <p:nvPr/>
        </p:nvCxnSpPr>
        <p:spPr>
          <a:xfrm>
            <a:off x="3502124" y="6220285"/>
            <a:ext cx="592388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2EA8777-9B98-4BDF-B070-960745B9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96" y="4275662"/>
            <a:ext cx="1448228" cy="2423566"/>
          </a:xfrm>
          <a:prstGeom prst="rect">
            <a:avLst/>
          </a:prstGeom>
        </p:spPr>
      </p:pic>
      <p:pic>
        <p:nvPicPr>
          <p:cNvPr id="2054" name="Picture 6" descr="diagram of vertex ordering for primitive types">
            <a:extLst>
              <a:ext uri="{FF2B5EF4-FFF2-40B4-BE49-F238E27FC236}">
                <a16:creationId xmlns:a16="http://schemas.microsoft.com/office/drawing/2014/main" id="{8274053E-63C1-4475-BE39-5D3F8323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63" y="4187202"/>
            <a:ext cx="1604845" cy="264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F23339-D198-4AB2-AD0D-3CFCC60AE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5062153"/>
            <a:ext cx="3099246" cy="7375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943A67-C713-4681-9122-A4FF79FBB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006" y="4236341"/>
            <a:ext cx="1492941" cy="24874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57AE84-D3C5-43D2-815A-5213A8B06B10}"/>
              </a:ext>
            </a:extLst>
          </p:cNvPr>
          <p:cNvSpPr/>
          <p:nvPr/>
        </p:nvSpPr>
        <p:spPr>
          <a:xfrm>
            <a:off x="7193758" y="1651625"/>
            <a:ext cx="446449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vertices[] =</a:t>
            </a:r>
          </a:p>
          <a:p>
            <a:r>
              <a:rPr lang="en-US" altLang="ko-KR" sz="9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(-0.5f,  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(1.0f, 0.0f, 1.0f, 1.0f)),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(0.5f,  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(0.0f, 1.0f, 0.0f, 1.0f)),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(-0.5f, -0.5f,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(1.0f, 0.2f, 1.0f, 1.0f)),</a:t>
            </a:r>
          </a:p>
          <a:p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Vector3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(0.5f, -0.5f, 0.5f), </a:t>
            </a:r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Vector4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(0.0f, 0.6f, 1.0f, 1.0f))</a:t>
            </a:r>
          </a:p>
          <a:p>
            <a:r>
              <a:rPr lang="en-US" altLang="ko-KR" sz="9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D3D11_BUFFER_DESC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{};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vbDesc.ByteWidth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* </a:t>
            </a:r>
            <a:r>
              <a:rPr lang="en-US" altLang="ko-KR" sz="900" dirty="0">
                <a:solidFill>
                  <a:srgbClr val="6F008A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ARRAYSIZE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(vertices);</a:t>
            </a:r>
          </a:p>
          <a:p>
            <a:r>
              <a:rPr lang="da-DK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vbDesc.BindFlags = </a:t>
            </a:r>
            <a:r>
              <a:rPr lang="da-DK" altLang="ko-KR" sz="900" dirty="0">
                <a:solidFill>
                  <a:srgbClr val="2F4F4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D3D11_BIND_VERTEX_BUFFER</a:t>
            </a:r>
            <a:r>
              <a:rPr lang="da-DK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vbDesc.Usage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2F4F4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D3D11_USAGE_DEFAULT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D3D11_SUBRESOURCE_DATA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vbData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{};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vbData.pSysMem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vertices;</a:t>
            </a:r>
            <a:r>
              <a:rPr lang="en-US" altLang="ko-KR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배열 데이터 할당</a:t>
            </a:r>
            <a:r>
              <a:rPr lang="en-US" altLang="ko-KR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HR_T(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m_pDevice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CreateBuffer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vbDesc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vbData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m_pVertexBuffer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m_VertextBufferStride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VertexInfo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900" dirty="0" err="1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버텍스</a:t>
            </a:r>
            <a:r>
              <a:rPr lang="ko-KR" altLang="en-US" sz="900" dirty="0">
                <a:solidFill>
                  <a:srgbClr val="008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버퍼 정보</a:t>
            </a:r>
          </a:p>
          <a:p>
            <a:r>
              <a:rPr lang="en-US" altLang="ko-KR" sz="9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m_VertextBufferOffset</a:t>
            </a:r>
            <a:r>
              <a:rPr lang="en-US" altLang="ko-KR" sz="9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2A5976-4A26-482A-A404-40B55D37F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660" y="278004"/>
            <a:ext cx="1368152" cy="11717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4D5BE3-FBB0-411B-9E23-FABFF6412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44757B-59D9-436D-B66C-D66292350677}"/>
              </a:ext>
            </a:extLst>
          </p:cNvPr>
          <p:cNvSpPr txBox="1"/>
          <p:nvPr/>
        </p:nvSpPr>
        <p:spPr>
          <a:xfrm>
            <a:off x="2163925" y="3906330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673D9B-1707-4BBB-9691-DC3A96248B90}"/>
              </a:ext>
            </a:extLst>
          </p:cNvPr>
          <p:cNvSpPr txBox="1"/>
          <p:nvPr/>
        </p:nvSpPr>
        <p:spPr>
          <a:xfrm>
            <a:off x="9558391" y="38670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0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42C92B-ED79-429F-A087-FC251A2F6E43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vertex shader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609482"/>
            <a:ext cx="9782801" cy="944516"/>
          </a:xfrm>
        </p:spPr>
        <p:txBody>
          <a:bodyPr rtlCol="0">
            <a:normAutofit fontScale="92500" lnSpcReduction="10000"/>
          </a:bodyPr>
          <a:lstStyle/>
          <a:p>
            <a:r>
              <a:rPr lang="ko-KR" altLang="en-US" sz="1400" dirty="0"/>
              <a:t>파이프라인에서 </a:t>
            </a:r>
            <a:r>
              <a:rPr lang="en-US" altLang="ko-KR" sz="1400" b="1" dirty="0"/>
              <a:t>IA(Input Assembler)</a:t>
            </a:r>
            <a:r>
              <a:rPr lang="ko-KR" altLang="en-US" sz="1400" dirty="0"/>
              <a:t> 가 전달한 정점을 처리하는 단계</a:t>
            </a:r>
            <a:r>
              <a:rPr lang="en-US" altLang="ko-KR" sz="1400" dirty="0"/>
              <a:t>. </a:t>
            </a:r>
            <a:r>
              <a:rPr lang="ko-KR" altLang="en-US" sz="1400" b="1" dirty="0"/>
              <a:t>정점 단위</a:t>
            </a:r>
            <a:r>
              <a:rPr lang="en-US" altLang="ko-KR" sz="1400" b="1" dirty="0"/>
              <a:t>(per-vertex) </a:t>
            </a:r>
            <a:r>
              <a:rPr lang="ko-KR" altLang="en-US" sz="1400" b="1" dirty="0"/>
              <a:t>연산</a:t>
            </a:r>
            <a:r>
              <a:rPr lang="ko-KR" altLang="en-US" sz="1400" dirty="0"/>
              <a:t> 수행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아무 작업도 하지 않더라도 </a:t>
            </a:r>
            <a:r>
              <a:rPr lang="ko-KR" altLang="en-US" sz="1400" b="1" dirty="0" err="1"/>
              <a:t>패스스루</a:t>
            </a:r>
            <a:r>
              <a:rPr lang="en-US" altLang="ko-KR" sz="1400" b="1" dirty="0"/>
              <a:t>(Vertex → Vertex)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셰이더를</a:t>
            </a:r>
            <a:r>
              <a:rPr lang="ko-KR" altLang="en-US" sz="1400" dirty="0"/>
              <a:t> 작성해 넣어야 함</a:t>
            </a:r>
            <a:endParaRPr lang="en-US" altLang="ko-KR" sz="1400" dirty="0"/>
          </a:p>
          <a:p>
            <a:r>
              <a:rPr lang="ko-KR" altLang="en-US" sz="1400" b="1" dirty="0"/>
              <a:t>표 변환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모델 공간 → 월드 공간 → 뷰 공간 → </a:t>
            </a:r>
            <a:r>
              <a:rPr lang="ko-KR" altLang="en-US" sz="1400" dirty="0" err="1"/>
              <a:t>프로젝션</a:t>
            </a:r>
            <a:r>
              <a:rPr lang="en-US" altLang="ko-KR" sz="1400" dirty="0"/>
              <a:t>(</a:t>
            </a:r>
            <a:r>
              <a:rPr lang="ko-KR" altLang="en-US" sz="1400" dirty="0"/>
              <a:t>클립</a:t>
            </a:r>
            <a:r>
              <a:rPr lang="en-US" altLang="ko-KR" sz="1400" dirty="0"/>
              <a:t>) </a:t>
            </a:r>
            <a:r>
              <a:rPr lang="ko-KR" altLang="en-US" sz="1400" dirty="0"/>
              <a:t>공간 변환과 </a:t>
            </a:r>
            <a:r>
              <a:rPr lang="ko-KR" altLang="en-US" sz="1400" dirty="0" err="1"/>
              <a:t>스키닝</a:t>
            </a:r>
            <a:r>
              <a:rPr lang="en-US" altLang="ko-KR" sz="1400" dirty="0"/>
              <a:t>, </a:t>
            </a:r>
            <a:r>
              <a:rPr lang="ko-KR" altLang="en-US" sz="1400" dirty="0"/>
              <a:t>조명 같은 연산을 수행한다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78CC0-6CD2-4F96-B84C-E3062A44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12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906107-169F-4A3B-81AE-C0D7B8892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286" y="4491474"/>
            <a:ext cx="4629466" cy="2281999"/>
          </a:xfrm>
          <a:prstGeom prst="rect">
            <a:avLst/>
          </a:prstGeom>
        </p:spPr>
      </p:pic>
      <p:pic>
        <p:nvPicPr>
          <p:cNvPr id="1036" name="Picture 12" descr="Transformation of a teapot object">
            <a:extLst>
              <a:ext uri="{FF2B5EF4-FFF2-40B4-BE49-F238E27FC236}">
                <a16:creationId xmlns:a16="http://schemas.microsoft.com/office/drawing/2014/main" id="{7F464BD6-9B4C-4BCC-B1F8-EC8D4C38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97" y="2914836"/>
            <a:ext cx="3663486" cy="13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mputing the view space">
            <a:extLst>
              <a:ext uri="{FF2B5EF4-FFF2-40B4-BE49-F238E27FC236}">
                <a16:creationId xmlns:a16="http://schemas.microsoft.com/office/drawing/2014/main" id="{A546A387-5E2E-42EF-8329-7E0953304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64" y="2784650"/>
            <a:ext cx="2953832" cy="166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ew frustum">
            <a:extLst>
              <a:ext uri="{FF2B5EF4-FFF2-40B4-BE49-F238E27FC236}">
                <a16:creationId xmlns:a16="http://schemas.microsoft.com/office/drawing/2014/main" id="{CA1056B3-DC43-435C-B204-88C5E5F4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589" y="2514329"/>
            <a:ext cx="3816424" cy="12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ojection matrix">
            <a:extLst>
              <a:ext uri="{FF2B5EF4-FFF2-40B4-BE49-F238E27FC236}">
                <a16:creationId xmlns:a16="http://schemas.microsoft.com/office/drawing/2014/main" id="{87C866FB-C574-422C-B466-026C79C58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517" y="3784653"/>
            <a:ext cx="1976311" cy="8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83FE3A-3AF1-4AEC-9336-05E884F7364A}"/>
              </a:ext>
            </a:extLst>
          </p:cNvPr>
          <p:cNvSpPr/>
          <p:nvPr/>
        </p:nvSpPr>
        <p:spPr>
          <a:xfrm>
            <a:off x="1707009" y="2514329"/>
            <a:ext cx="60951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VSSetShader</a:t>
            </a:r>
            <a:r>
              <a:rPr lang="en-US" altLang="ko-KR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m_pVertexShader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</a:t>
            </a:r>
            <a:r>
              <a:rPr lang="en-US" altLang="ko-KR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8D5A07-E685-4997-B70D-6737707CBA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A22FAE-0B8A-462C-AC6B-1912E2D09F86}"/>
              </a:ext>
            </a:extLst>
          </p:cNvPr>
          <p:cNvSpPr txBox="1"/>
          <p:nvPr/>
        </p:nvSpPr>
        <p:spPr>
          <a:xfrm>
            <a:off x="1707009" y="4002938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350BD-7A3B-4E0D-B4DB-DFE160B77B54}"/>
              </a:ext>
            </a:extLst>
          </p:cNvPr>
          <p:cNvSpPr txBox="1"/>
          <p:nvPr/>
        </p:nvSpPr>
        <p:spPr>
          <a:xfrm>
            <a:off x="10266843" y="38485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Rasterizer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1461088"/>
          </a:xfrm>
        </p:spPr>
        <p:txBody>
          <a:bodyPr rtlCol="0">
            <a:noAutofit/>
          </a:bodyPr>
          <a:lstStyle/>
          <a:p>
            <a:r>
              <a:rPr lang="ko-KR" altLang="en-US" sz="1400" b="1" dirty="0"/>
              <a:t>벡터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정점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프리미티브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를 픽셀</a:t>
            </a:r>
            <a:r>
              <a:rPr lang="en-US" altLang="ko-KR" sz="1400" b="1" dirty="0"/>
              <a:t>(Fragment)</a:t>
            </a:r>
            <a:r>
              <a:rPr lang="ko-KR" altLang="en-US" sz="1400" b="1" dirty="0"/>
              <a:t>로 변환</a:t>
            </a:r>
            <a:r>
              <a:rPr lang="ko-KR" altLang="en-US" sz="1400" dirty="0"/>
              <a:t>하는 단계</a:t>
            </a:r>
            <a:endParaRPr lang="en-US" altLang="ko-KR" sz="1400" dirty="0"/>
          </a:p>
          <a:p>
            <a:r>
              <a:rPr lang="ko-KR" altLang="en-US" sz="1400" dirty="0" err="1"/>
              <a:t>뷰프러스텀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클리핑</a:t>
            </a:r>
            <a:r>
              <a:rPr lang="en-US" altLang="ko-KR" sz="1400" dirty="0"/>
              <a:t>, </a:t>
            </a:r>
            <a:r>
              <a:rPr lang="ko-KR" altLang="en-US" sz="1400" dirty="0"/>
              <a:t>투영 변환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뷰포트</a:t>
            </a:r>
            <a:r>
              <a:rPr lang="ko-KR" altLang="en-US" sz="1400" dirty="0"/>
              <a:t> 매핑 수행</a:t>
            </a:r>
            <a:endParaRPr lang="en-US" altLang="ko-KR" sz="1400" dirty="0"/>
          </a:p>
          <a:p>
            <a:r>
              <a:rPr lang="ko-KR" altLang="en-US" sz="1400" dirty="0"/>
              <a:t>좌표를 정규화하고 실제 화면 크기에 맞게 변환합니다</a:t>
            </a:r>
            <a:r>
              <a:rPr lang="en-US" altLang="ko-KR" sz="1400" dirty="0"/>
              <a:t>. NDC </a:t>
            </a:r>
            <a:r>
              <a:rPr lang="ko-KR" altLang="en-US" sz="1400" dirty="0"/>
              <a:t>좌표계를 떠올리자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프래그먼트</a:t>
            </a:r>
            <a:r>
              <a:rPr lang="ko-KR" altLang="en-US" sz="1400" dirty="0"/>
              <a:t> 수를 줄이기 위한 </a:t>
            </a:r>
            <a:r>
              <a:rPr lang="ko-KR" altLang="en-US" sz="1400" b="1" dirty="0" err="1"/>
              <a:t>컬링</a:t>
            </a:r>
            <a:r>
              <a:rPr lang="en-US" altLang="ko-KR" sz="1400" b="1" dirty="0"/>
              <a:t>(Culling), </a:t>
            </a:r>
            <a:r>
              <a:rPr lang="ko-KR" altLang="en-US" sz="1400" b="1" dirty="0" err="1"/>
              <a:t>클리핑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멀티샘플링</a:t>
            </a:r>
            <a:r>
              <a:rPr lang="ko-KR" altLang="en-US" sz="1400" dirty="0"/>
              <a:t> 알고리즘을 여기서 수행</a:t>
            </a:r>
            <a:endParaRPr lang="en-US" altLang="ko-KR" sz="1400" dirty="0"/>
          </a:p>
        </p:txBody>
      </p:sp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548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Back face and front face">
            <a:extLst>
              <a:ext uri="{FF2B5EF4-FFF2-40B4-BE49-F238E27FC236}">
                <a16:creationId xmlns:a16="http://schemas.microsoft.com/office/drawing/2014/main" id="{438F380C-A1B5-442E-93D0-138FE1801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68" y="3023912"/>
            <a:ext cx="3334174" cy="11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ewport">
            <a:extLst>
              <a:ext uri="{FF2B5EF4-FFF2-40B4-BE49-F238E27FC236}">
                <a16:creationId xmlns:a16="http://schemas.microsoft.com/office/drawing/2014/main" id="{882038AC-E2DA-4279-BD59-2496A92D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57" y="3086387"/>
            <a:ext cx="3044099" cy="166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lor-interpolated triangles">
            <a:extLst>
              <a:ext uri="{FF2B5EF4-FFF2-40B4-BE49-F238E27FC236}">
                <a16:creationId xmlns:a16="http://schemas.microsoft.com/office/drawing/2014/main" id="{18A89B4A-AFB0-433A-B0B0-9FCD2D33D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656" y="3119754"/>
            <a:ext cx="4248472" cy="91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B2C85C-9B5C-47CC-804C-6A7A1AC5BCFC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0A8E090-9B06-4A38-B020-CA6F9C209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5812CF-F9A6-4510-B319-4E9BE0548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0A9579-D9BC-4F3C-B537-001AE9619740}"/>
              </a:ext>
            </a:extLst>
          </p:cNvPr>
          <p:cNvSpPr/>
          <p:nvPr/>
        </p:nvSpPr>
        <p:spPr>
          <a:xfrm>
            <a:off x="7715321" y="536602"/>
            <a:ext cx="3118485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D3D11_VIEWPORT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viewport = {};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viewport.TopLeftX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viewport.TopLeftY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viewport.Width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m_ClientWidth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viewport.Height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m_ClientHeight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viewport.MinDepth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0.0f;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viewport.MaxDepth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1.0f;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(1, &amp;viewport);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4104" name="Picture 8" descr="Interpolated normals">
            <a:extLst>
              <a:ext uri="{FF2B5EF4-FFF2-40B4-BE49-F238E27FC236}">
                <a16:creationId xmlns:a16="http://schemas.microsoft.com/office/drawing/2014/main" id="{DC506E4E-514D-43A9-B15F-4E88CF22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4918547"/>
            <a:ext cx="2226620" cy="175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D3D12 Pipeline State Object | Riccardo Loggini">
            <a:extLst>
              <a:ext uri="{FF2B5EF4-FFF2-40B4-BE49-F238E27FC236}">
                <a16:creationId xmlns:a16="http://schemas.microsoft.com/office/drawing/2014/main" id="{BD659E47-67F1-4FEA-848E-D172CA7DC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74" y="5012659"/>
            <a:ext cx="3261115" cy="161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D2D615-FF2E-40D9-91FA-CD54C6C588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6F91E5-17A7-4789-A31B-F8C09CE21E6E}"/>
              </a:ext>
            </a:extLst>
          </p:cNvPr>
          <p:cNvSpPr txBox="1"/>
          <p:nvPr/>
        </p:nvSpPr>
        <p:spPr>
          <a:xfrm>
            <a:off x="1707009" y="4002938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model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D0B72-AF8E-4F01-92E9-8D4B4050EBD5}"/>
              </a:ext>
            </a:extLst>
          </p:cNvPr>
          <p:cNvSpPr txBox="1"/>
          <p:nvPr/>
        </p:nvSpPr>
        <p:spPr>
          <a:xfrm>
            <a:off x="10266843" y="3848509"/>
            <a:ext cx="1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25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Pixel Shader Stage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4" name="Picture 10" descr="DirectX Factor - Vertex Shaders and Transforms | Microsoft Learn">
            <a:extLst>
              <a:ext uri="{FF2B5EF4-FFF2-40B4-BE49-F238E27FC236}">
                <a16:creationId xmlns:a16="http://schemas.microsoft.com/office/drawing/2014/main" id="{D0CA25BE-5E14-4034-BD12-BDD9585C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36" y="618213"/>
            <a:ext cx="1440160" cy="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iffuse reflection">
            <a:extLst>
              <a:ext uri="{FF2B5EF4-FFF2-40B4-BE49-F238E27FC236}">
                <a16:creationId xmlns:a16="http://schemas.microsoft.com/office/drawing/2014/main" id="{571C808C-E41F-48E7-818D-AEA2E90C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04" y="3390738"/>
            <a:ext cx="3312368" cy="84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mponent-wise multiplication for diffuse color">
            <a:extLst>
              <a:ext uri="{FF2B5EF4-FFF2-40B4-BE49-F238E27FC236}">
                <a16:creationId xmlns:a16="http://schemas.microsoft.com/office/drawing/2014/main" id="{C0A8B6FA-DF9C-4693-BDEE-D09B3495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40" y="3335919"/>
            <a:ext cx="4464496" cy="94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to Shaders in Unity | SpringerLink">
            <a:extLst>
              <a:ext uri="{FF2B5EF4-FFF2-40B4-BE49-F238E27FC236}">
                <a16:creationId xmlns:a16="http://schemas.microsoft.com/office/drawing/2014/main" id="{C1C48916-E382-4426-ACBC-792003C2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73" y="4515030"/>
            <a:ext cx="2664295" cy="1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0A5051-73F9-4DA2-8DEF-A32BA8F6AF2D}"/>
              </a:ext>
            </a:extLst>
          </p:cNvPr>
          <p:cNvSpPr txBox="1"/>
          <p:nvPr/>
        </p:nvSpPr>
        <p:spPr>
          <a:xfrm>
            <a:off x="3499249" y="506698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33984C2-3D6D-48AA-A68E-54F99BA0D30C}"/>
              </a:ext>
            </a:extLst>
          </p:cNvPr>
          <p:cNvCxnSpPr>
            <a:cxnSpLocks/>
          </p:cNvCxnSpPr>
          <p:nvPr/>
        </p:nvCxnSpPr>
        <p:spPr>
          <a:xfrm>
            <a:off x="3108369" y="6302818"/>
            <a:ext cx="696220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805CB75-FE74-4D14-9F1A-CF1088E96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204" y="4336823"/>
            <a:ext cx="1623056" cy="23836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3B939A-8415-4FF8-84ED-F352ED4C0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83" y="4372270"/>
            <a:ext cx="1687286" cy="22369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49C5BE-F008-47A9-9B43-14FF18569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572" y="4240872"/>
            <a:ext cx="1687286" cy="24779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6363D3-1ED0-4F9F-8CF1-79EE664FC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277" y="4237613"/>
            <a:ext cx="1713507" cy="2477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BFBB2E-A3F5-4A94-9437-79E1541B8966}"/>
              </a:ext>
            </a:extLst>
          </p:cNvPr>
          <p:cNvSpPr/>
          <p:nvPr/>
        </p:nvSpPr>
        <p:spPr>
          <a:xfrm>
            <a:off x="1593436" y="3177175"/>
            <a:ext cx="7078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PSSetShader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m_pPixelShader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1502045"/>
          </a:xfrm>
        </p:spPr>
        <p:txBody>
          <a:bodyPr rtlCol="0">
            <a:noAutofit/>
          </a:bodyPr>
          <a:lstStyle/>
          <a:p>
            <a:r>
              <a:rPr lang="en-US" altLang="ko-KR" sz="1400" b="1" dirty="0"/>
              <a:t>Rasterizer</a:t>
            </a:r>
            <a:r>
              <a:rPr lang="ko-KR" altLang="en-US" sz="1400" b="1" dirty="0"/>
              <a:t>가 만든 </a:t>
            </a:r>
            <a:r>
              <a:rPr lang="en-US" altLang="ko-KR" sz="1400" b="1" dirty="0"/>
              <a:t>Fragment</a:t>
            </a:r>
            <a:r>
              <a:rPr lang="ko-KR" altLang="en-US" sz="1400" b="1" dirty="0"/>
              <a:t>마다 실행</a:t>
            </a:r>
            <a:r>
              <a:rPr lang="ko-KR" altLang="en-US" sz="1400" dirty="0"/>
              <a:t>되어 픽셀 색상을 결정합니다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보간된</a:t>
            </a:r>
            <a:r>
              <a:rPr lang="ko-KR" altLang="en-US" sz="1400" dirty="0"/>
              <a:t> </a:t>
            </a:r>
            <a:r>
              <a:rPr lang="en-US" altLang="ko-KR" sz="1400" dirty="0"/>
              <a:t>Vertex Shader </a:t>
            </a:r>
            <a:r>
              <a:rPr lang="ko-KR" altLang="en-US" sz="1400" dirty="0" err="1"/>
              <a:t>출력값</a:t>
            </a:r>
            <a:r>
              <a:rPr lang="en-US" altLang="ko-KR" sz="1400" dirty="0"/>
              <a:t>, </a:t>
            </a:r>
            <a:r>
              <a:rPr lang="ko-KR" altLang="en-US" sz="1400" dirty="0"/>
              <a:t>텍스처</a:t>
            </a:r>
            <a:r>
              <a:rPr lang="en-US" altLang="ko-KR" sz="1400" dirty="0"/>
              <a:t>, </a:t>
            </a:r>
            <a:r>
              <a:rPr lang="ko-KR" altLang="en-US" sz="1400" dirty="0"/>
              <a:t>상수 버퍼를 입력으로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결과로 최종 색상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SV_Target</a:t>
            </a:r>
            <a:r>
              <a:rPr lang="en-US" altLang="ko-KR" sz="1400" dirty="0"/>
              <a:t>)</a:t>
            </a:r>
            <a:r>
              <a:rPr lang="ko-KR" altLang="en-US" sz="1400" dirty="0"/>
              <a:t>과 선택적 깊이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SV_Depth</a:t>
            </a:r>
            <a:r>
              <a:rPr lang="en-US" altLang="ko-KR" sz="1400" dirty="0"/>
              <a:t>) </a:t>
            </a:r>
            <a:r>
              <a:rPr lang="ko-KR" altLang="en-US" sz="1400" dirty="0"/>
              <a:t>를 출력합니다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픽셀 단위 연산이므로 가장 무겁고 최적화가 중요한 단계이다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픽셀별</a:t>
            </a:r>
            <a:r>
              <a:rPr lang="ko-KR" altLang="en-US" sz="1400" dirty="0"/>
              <a:t> 조명이나 후처리와 같은 기술을 넣을 때 이 단계에서 작업합니다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31918B-3D2B-44A7-8C03-BDD45D7D6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수학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Words>1241</Words>
  <Application>Microsoft Office PowerPoint</Application>
  <PresentationFormat>사용자 지정</PresentationFormat>
  <Paragraphs>155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consol</vt:lpstr>
      <vt:lpstr>돋움체</vt:lpstr>
      <vt:lpstr>맑은 고딕</vt:lpstr>
      <vt:lpstr>Arial</vt:lpstr>
      <vt:lpstr>Consolas</vt:lpstr>
      <vt:lpstr>Euphemia</vt:lpstr>
      <vt:lpstr>수학 16x9</vt:lpstr>
      <vt:lpstr>Directx3D11 프로그래밍</vt:lpstr>
      <vt:lpstr>1.렌더링 파이프라인</vt:lpstr>
      <vt:lpstr>학습목표</vt:lpstr>
      <vt:lpstr>Input-Assembler Stage</vt:lpstr>
      <vt:lpstr>IA [PrimitiveTopology]</vt:lpstr>
      <vt:lpstr>IA [Vertex Buffer]</vt:lpstr>
      <vt:lpstr>vertex shader Stage</vt:lpstr>
      <vt:lpstr>Rasterizer Stage</vt:lpstr>
      <vt:lpstr>Pixel Shader Stage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렌더링 파이프라인</dc:title>
  <dc:creator>User</dc:creator>
  <cp:lastModifiedBy>User</cp:lastModifiedBy>
  <cp:revision>146</cp:revision>
  <dcterms:created xsi:type="dcterms:W3CDTF">2025-09-02T03:24:19Z</dcterms:created>
  <dcterms:modified xsi:type="dcterms:W3CDTF">2025-09-03T03:33:52Z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